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64" r:id="rId17"/>
    <p:sldId id="272" r:id="rId18"/>
    <p:sldId id="273" r:id="rId19"/>
    <p:sldId id="274" r:id="rId20"/>
    <p:sldId id="271" r:id="rId21"/>
    <p:sldId id="265" r:id="rId22"/>
    <p:sldId id="275" r:id="rId23"/>
  </p:sldIdLst>
  <p:sldSz cx="12192000" cy="6858000"/>
  <p:notesSz cx="7559675" cy="10691813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41792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2180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91368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41792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2180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913680" y="618480"/>
            <a:ext cx="10364040" cy="7398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41792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92180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91368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41792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92180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913680" y="618480"/>
            <a:ext cx="10364040" cy="7398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41792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7921800" y="236700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91368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441792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7921800" y="4155480"/>
            <a:ext cx="333684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13680" y="618480"/>
            <a:ext cx="10364040" cy="7398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l-G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3423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4040" y="415548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4040" y="2367000"/>
            <a:ext cx="505728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913680" y="4155480"/>
            <a:ext cx="10363320" cy="163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cap="all" spc="-1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" name="Picture 6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751040" y="1300680"/>
            <a:ext cx="8689680" cy="25088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000000"/>
                </a:solidFill>
                <a:latin typeface="Tw Cen MT"/>
              </a:rPr>
              <a:t>Στυλ κύριου τίτλου</a:t>
            </a:r>
            <a:endParaRPr lang="en-US" sz="48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98F9698-78AA-4459-987D-3209B05BDBC4}" type="datetime">
              <a:rPr lang="el-GR" sz="1000" b="0" strike="noStrike" spc="-1">
                <a:solidFill>
                  <a:srgbClr val="000000"/>
                </a:solidFill>
                <a:latin typeface="Tw Cen MT"/>
              </a:rPr>
              <a:t>15/6/2022</a:t>
            </a:fld>
            <a:endParaRPr lang="el-GR" sz="10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lstStyle/>
          <a:p>
            <a:endParaRPr lang="el-GR" sz="24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2A8852D-5500-4282-B684-A4671FB781F8}" type="slidenum">
              <a:rPr lang="el-GR" sz="1000" b="0" strike="noStrike" spc="-1">
                <a:solidFill>
                  <a:srgbClr val="000000"/>
                </a:solidFill>
                <a:latin typeface="Tw Cen MT"/>
              </a:rPr>
              <a:t>‹#›</a:t>
            </a:fld>
            <a:endParaRPr lang="el-GR" sz="1000" b="0" strike="noStrike" spc="-1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Πατήστε για επεξεργασία της μορφής κειμένου διάρθρωσης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cap="all" spc="-1">
                <a:solidFill>
                  <a:srgbClr val="000000"/>
                </a:solidFill>
                <a:latin typeface="Tw Cen MT"/>
              </a:rPr>
              <a:t>Δεύτερο επίπεδο διάρθρωσης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Τρίτο επίπεδο διάρθρωσης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Τέταρτο επίπεδο διάρθρωσης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Πέμπτο επίπεδο διάρθρωσης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Έκτο επίπεδο διάρθρωσης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Έβδομο επίπεδο διάρθρωσης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44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Στυλ κύριου τίτλου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Επεξεργασία στυλ υποδείγματος κειμένου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cap="all" spc="-1">
                <a:solidFill>
                  <a:srgbClr val="000000"/>
                </a:solidFill>
                <a:latin typeface="Tw Cen MT"/>
              </a:rPr>
              <a:t>Δεύτερου επιπέδου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cap="all" spc="-1">
                <a:solidFill>
                  <a:srgbClr val="000000"/>
                </a:solidFill>
                <a:latin typeface="Tw Cen MT"/>
              </a:rPr>
              <a:t>Τρίτου επιπέδου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Τέταρτου επιπέδου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Πέμπτου επιπέδου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39C0646-8C30-4313-BEFC-22E2CA266286}" type="datetime">
              <a:rPr lang="el-GR" sz="1000" b="0" strike="noStrike" spc="-1">
                <a:solidFill>
                  <a:srgbClr val="000000"/>
                </a:solidFill>
                <a:latin typeface="Tw Cen MT"/>
              </a:rPr>
              <a:t>15/6/2022</a:t>
            </a:fld>
            <a:endParaRPr lang="el-GR" sz="1000" b="0" strike="noStrike" spc="-1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lstStyle/>
          <a:p>
            <a:endParaRPr lang="el-GR" sz="2400" b="0" strike="noStrike" spc="-1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49E7C6B-4E20-4BCD-8613-41F76E93D25F}" type="slidenum">
              <a:rPr lang="el-GR" sz="1000" b="0" strike="noStrike" spc="-1">
                <a:solidFill>
                  <a:srgbClr val="000000"/>
                </a:solidFill>
                <a:latin typeface="Tw Cen MT"/>
              </a:rPr>
              <a:t>‹#›</a:t>
            </a:fld>
            <a:endParaRPr lang="el-G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7" name="Picture 9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3680" y="618480"/>
            <a:ext cx="10364040" cy="15958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000000"/>
                </a:solidFill>
                <a:latin typeface="Tw Cen MT"/>
              </a:rPr>
              <a:t>Στυλ κύριου τίτλου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5105520" cy="342360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Επεξεργασία στυλ υποδείγματος κειμένου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cap="all" spc="-1">
                <a:solidFill>
                  <a:srgbClr val="000000"/>
                </a:solidFill>
                <a:latin typeface="Tw Cen MT"/>
              </a:rPr>
              <a:t>Δεύτερου επιπέδου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cap="all" spc="-1">
                <a:solidFill>
                  <a:srgbClr val="000000"/>
                </a:solidFill>
                <a:latin typeface="Tw Cen MT"/>
              </a:rPr>
              <a:t>Τρίτου επιπέδου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Τέταρτου επιπέδου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Πέμπτου επιπέδου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172200" y="2367000"/>
            <a:ext cx="5105160" cy="342360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cap="all" spc="-1">
                <a:solidFill>
                  <a:srgbClr val="000000"/>
                </a:solidFill>
                <a:latin typeface="Tw Cen MT"/>
              </a:rPr>
              <a:t>Επεξεργασία στυλ υποδείγματος κειμένου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cap="all" spc="-1">
                <a:solidFill>
                  <a:srgbClr val="000000"/>
                </a:solidFill>
                <a:latin typeface="Tw Cen MT"/>
              </a:rPr>
              <a:t>Δεύτερου επιπέδου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cap="all" spc="-1">
                <a:solidFill>
                  <a:srgbClr val="000000"/>
                </a:solidFill>
                <a:latin typeface="Tw Cen MT"/>
              </a:rPr>
              <a:t>Τρίτου επιπέδου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Τέταρτου επιπέδου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cap="all" spc="-1">
                <a:solidFill>
                  <a:srgbClr val="000000"/>
                </a:solidFill>
                <a:latin typeface="Tw Cen MT"/>
              </a:rPr>
              <a:t>Πέμπτου επιπέδου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E4C6C85-C35E-44DA-A8A6-CF92005639D7}" type="datetime">
              <a:rPr lang="el-GR" sz="1000" b="0" strike="noStrike" spc="-1">
                <a:solidFill>
                  <a:srgbClr val="000000"/>
                </a:solidFill>
                <a:latin typeface="Tw Cen MT"/>
              </a:rPr>
              <a:t>15/6/2022</a:t>
            </a:fld>
            <a:endParaRPr lang="el-GR" sz="1000" b="0" strike="noStrike" spc="-1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lstStyle/>
          <a:p>
            <a:endParaRPr lang="el-GR" sz="2400" b="0" strike="noStrike" spc="-1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63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13C3568-64F9-456C-8ABC-3DFC9A04814B}" type="slidenum">
              <a:rPr lang="el-GR" sz="1000" b="0" strike="noStrike" spc="-1">
                <a:solidFill>
                  <a:srgbClr val="000000"/>
                </a:solidFill>
                <a:latin typeface="Tw Cen MT"/>
              </a:rPr>
              <a:t>‹#›</a:t>
            </a:fld>
            <a:endParaRPr lang="el-GR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Tr6ilqvz3w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QpHPPAyK3dFEsk5pjWc20Ss7gHtPHW0J?usp=sharing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751040" y="2279520"/>
            <a:ext cx="8689680" cy="2508840"/>
          </a:xfrm>
          <a:prstGeom prst="rect">
            <a:avLst/>
          </a:prstGeom>
          <a:noFill/>
          <a:ln>
            <a:solidFill>
              <a:srgbClr val="274FA4"/>
            </a:solidFill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Τιτλοσ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εργου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: «ο </a:t>
            </a: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κυκλοσ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του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νερου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 και η α</a:t>
            </a:r>
            <a:r>
              <a:rPr lang="en-US" sz="4800" b="0" strike="noStrike" cap="all" spc="-1" dirty="0" err="1">
                <a:solidFill>
                  <a:srgbClr val="274FA4"/>
                </a:solidFill>
                <a:latin typeface="Tw Cen MT"/>
              </a:rPr>
              <a:t>ξιο</a:t>
            </a:r>
            <a:r>
              <a:rPr lang="en-US" sz="4800" b="0" strike="noStrike" cap="all" spc="-1" dirty="0">
                <a:solidFill>
                  <a:srgbClr val="274FA4"/>
                </a:solidFill>
                <a:latin typeface="Tw Cen MT"/>
              </a:rPr>
              <a:t>ποιηση του στην οικολογικη γεωργια»</a:t>
            </a:r>
            <a:endParaRPr lang="en-US" sz="48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751040" y="5105520"/>
            <a:ext cx="8689680" cy="1371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l-GR" sz="2200" b="0" strike="noStrike" cap="all" spc="-1">
                <a:solidFill>
                  <a:srgbClr val="808080"/>
                </a:solidFill>
                <a:latin typeface="Tw Cen MT"/>
              </a:rPr>
              <a:t>Κατηγορια εργου: </a:t>
            </a:r>
            <a:r>
              <a:rPr lang="el-GR" sz="2200" b="1" strike="noStrike" cap="all" spc="-1">
                <a:solidFill>
                  <a:srgbClr val="808080"/>
                </a:solidFill>
                <a:latin typeface="Tw Cen MT"/>
              </a:rPr>
              <a:t>Οικολογικη Γεωργια- Βελτιωση παραγωγησ</a:t>
            </a:r>
            <a:endParaRPr lang="el-GR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endParaRPr lang="el-GR" sz="2200" b="0" strike="noStrike" spc="-1">
              <a:latin typeface="Arial"/>
            </a:endParaRPr>
          </a:p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l-GR" sz="3000" b="0" strike="noStrike" cap="all" spc="-1">
                <a:solidFill>
                  <a:srgbClr val="808080"/>
                </a:solidFill>
                <a:latin typeface="Tw Cen MT"/>
              </a:rPr>
              <a:t>Ονομα ομαδασ: </a:t>
            </a:r>
            <a:r>
              <a:rPr lang="el-GR" sz="3000" b="1" strike="noStrike" cap="all" spc="-1">
                <a:solidFill>
                  <a:srgbClr val="808080"/>
                </a:solidFill>
                <a:latin typeface="Tw Cen MT"/>
              </a:rPr>
              <a:t>“Girls only”</a:t>
            </a:r>
            <a:endParaRPr lang="el-GR" sz="3000" b="0" strike="noStrike" spc="-1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721800" y="1316160"/>
            <a:ext cx="11052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l-GR" sz="3600" b="0" strike="noStrike" spc="-1">
                <a:solidFill>
                  <a:srgbClr val="274FA4"/>
                </a:solidFill>
                <a:latin typeface="Tw Cen MT"/>
              </a:rPr>
              <a:t>8/Θ ΠΕΙΡΑΜΑΤΙΚΟ ΔΗΜΟΤΙΚΟ ΠΑΝΕΠΙΣΤΗΜΙΟΥ ΠΑΤΡΩΝ</a:t>
            </a:r>
            <a:endParaRPr lang="el-GR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13680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ΔΙΑΔΙΚΑΣΙΑ</a:t>
            </a:r>
            <a:endParaRPr lang="en-US" sz="3600" b="1" strike="noStrike" cap="all" spc="-1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72" y="1097640"/>
            <a:ext cx="7541325" cy="56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40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02168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Ο ΚΩΔΙΚΑΣ ΣΕ </a:t>
            </a:r>
            <a:r>
              <a:rPr lang="en-US" sz="3600" b="1" cap="all" spc="-1" dirty="0" smtClean="0">
                <a:solidFill>
                  <a:srgbClr val="274FA4"/>
                </a:solidFill>
                <a:latin typeface="Tw Cen MT"/>
              </a:rPr>
              <a:t>EDSCRATCH</a:t>
            </a: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 για τον </a:t>
            </a:r>
            <a:r>
              <a:rPr lang="el-GR" sz="3600" b="1" cap="all" spc="-1" dirty="0" err="1" smtClean="0">
                <a:solidFill>
                  <a:srgbClr val="274FA4"/>
                </a:solidFill>
                <a:latin typeface="Tw Cen MT"/>
              </a:rPr>
              <a:t>σταγονουλη</a:t>
            </a:r>
            <a:endParaRPr lang="en-US" sz="3600" b="1" strike="noStrike" cap="all" spc="-1" dirty="0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8" y="1450597"/>
            <a:ext cx="10550883" cy="4080408"/>
          </a:xfrm>
          <a:prstGeom prst="rect">
            <a:avLst/>
          </a:prstGeom>
        </p:spPr>
      </p:pic>
      <p:graphicFrame>
        <p:nvGraphicFramePr>
          <p:cNvPr id="2" name="Αντικείμενο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837209"/>
              </p:ext>
            </p:extLst>
          </p:nvPr>
        </p:nvGraphicFramePr>
        <p:xfrm>
          <a:off x="802168" y="5708074"/>
          <a:ext cx="1913821" cy="75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4" imgW="1469520" imgH="582120" progId="Package">
                  <p:embed/>
                </p:oleObj>
              </mc:Choice>
              <mc:Fallback>
                <p:oleObj name="Packager Shell Object" showAsIcon="1" r:id="rId4" imgW="1469520" imgH="582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168" y="5708074"/>
                        <a:ext cx="1913821" cy="758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9888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02168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Ο ΚΩΔΙΚΑΣ ΣΕ </a:t>
            </a:r>
            <a:r>
              <a:rPr lang="en-US" sz="3600" b="1" cap="all" spc="-1" dirty="0" err="1" smtClean="0">
                <a:solidFill>
                  <a:srgbClr val="274FA4"/>
                </a:solidFill>
                <a:latin typeface="Tw Cen MT"/>
              </a:rPr>
              <a:t>makecode</a:t>
            </a: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 για το </a:t>
            </a:r>
            <a:r>
              <a:rPr lang="en-US" sz="3600" b="1" cap="all" spc="-1" dirty="0" err="1" smtClean="0">
                <a:solidFill>
                  <a:srgbClr val="274FA4"/>
                </a:solidFill>
                <a:latin typeface="Tw Cen MT"/>
              </a:rPr>
              <a:t>microbit</a:t>
            </a:r>
            <a:endParaRPr lang="en-US" sz="3600" b="1" strike="noStrike" cap="all" spc="-1" dirty="0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4" y="1097640"/>
            <a:ext cx="8159928" cy="5288951"/>
          </a:xfrm>
          <a:prstGeom prst="rect">
            <a:avLst/>
          </a:prstGeom>
        </p:spPr>
      </p:pic>
      <p:graphicFrame>
        <p:nvGraphicFramePr>
          <p:cNvPr id="3" name="Αντικείμενο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92008"/>
              </p:ext>
            </p:extLst>
          </p:nvPr>
        </p:nvGraphicFramePr>
        <p:xfrm>
          <a:off x="159396" y="3995882"/>
          <a:ext cx="23876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4" imgW="2387880" imgH="582120" progId="Package">
                  <p:embed/>
                </p:oleObj>
              </mc:Choice>
              <mc:Fallback>
                <p:oleObj name="Packager Shell Object" showAsIcon="1" r:id="rId4" imgW="2387880" imgH="5821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396" y="3995882"/>
                        <a:ext cx="2387600" cy="58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64555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02168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Ο ΚΩΔΙΚΑΣ </a:t>
            </a:r>
            <a:r>
              <a:rPr lang="el-GR" sz="3600" b="1" cap="all" spc="-1" dirty="0" err="1">
                <a:solidFill>
                  <a:srgbClr val="274FA4"/>
                </a:solidFill>
                <a:latin typeface="Tw Cen MT"/>
              </a:rPr>
              <a:t>μ</a:t>
            </a:r>
            <a:r>
              <a:rPr lang="el-GR" sz="3600" b="1" cap="all" spc="-1" dirty="0" err="1" smtClean="0">
                <a:solidFill>
                  <a:srgbClr val="274FA4"/>
                </a:solidFill>
                <a:latin typeface="Tw Cen MT"/>
              </a:rPr>
              <a:t>Ε</a:t>
            </a: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3600" b="1" cap="all" spc="-1" dirty="0" smtClean="0">
                <a:solidFill>
                  <a:srgbClr val="274FA4"/>
                </a:solidFill>
                <a:latin typeface="Tw Cen MT"/>
              </a:rPr>
              <a:t>barcodes </a:t>
            </a:r>
            <a:r>
              <a:rPr lang="el-GR" sz="3600" b="1" cap="all" spc="-1" dirty="0" smtClean="0">
                <a:solidFill>
                  <a:srgbClr val="274FA4"/>
                </a:solidFill>
                <a:latin typeface="Tw Cen MT"/>
              </a:rPr>
              <a:t>για το </a:t>
            </a:r>
            <a:r>
              <a:rPr lang="en-US" sz="3600" b="1" cap="all" spc="-1" dirty="0" err="1" smtClean="0">
                <a:solidFill>
                  <a:srgbClr val="274FA4"/>
                </a:solidFill>
                <a:latin typeface="Tw Cen MT"/>
              </a:rPr>
              <a:t>edroboclaw</a:t>
            </a:r>
            <a:endParaRPr lang="en-US" sz="3600" b="1" strike="noStrike" cap="all" spc="-1" dirty="0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01" y="1554893"/>
            <a:ext cx="4887007" cy="3391373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72" y="1097640"/>
            <a:ext cx="3696216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17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71406" y="124689"/>
            <a:ext cx="10364040" cy="695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>
                <a:solidFill>
                  <a:srgbClr val="274FA4"/>
                </a:solidFill>
                <a:latin typeface="Tw Cen MT"/>
              </a:rPr>
              <a:t>ΤΟ ΑΠΟΤΕΛΕΣΜΑ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007" y="1560439"/>
            <a:ext cx="5864844" cy="438852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51235" y="1556502"/>
            <a:ext cx="5869347" cy="439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71406" y="124689"/>
            <a:ext cx="10364040" cy="695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>
                <a:solidFill>
                  <a:srgbClr val="274FA4"/>
                </a:solidFill>
                <a:latin typeface="Tw Cen MT"/>
              </a:rPr>
              <a:t>ΤΟ ΑΠΟΤΕΛΕΣΜΑ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100" y="1562867"/>
            <a:ext cx="5902034" cy="4416349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29401" y="1565452"/>
            <a:ext cx="5922572" cy="44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388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71406" y="124689"/>
            <a:ext cx="10364040" cy="695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>
                <a:solidFill>
                  <a:srgbClr val="274FA4"/>
                </a:solidFill>
                <a:latin typeface="Tw Cen MT"/>
              </a:rPr>
              <a:t>ΤΟ ΑΠΟΤΕΛΕΣΜΑ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7806" y="1443928"/>
            <a:ext cx="5858335" cy="4383651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14452" y="1443927"/>
            <a:ext cx="5858336" cy="43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893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71406" y="124689"/>
            <a:ext cx="10364040" cy="695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>
                <a:solidFill>
                  <a:srgbClr val="274FA4"/>
                </a:solidFill>
                <a:latin typeface="Tw Cen MT"/>
              </a:rPr>
              <a:t>ΤΟ ΑΠΟΤΕΛΕΣΜΑ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75" y="820024"/>
            <a:ext cx="7963044" cy="595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934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>
                <a:solidFill>
                  <a:srgbClr val="274FA4"/>
                </a:solidFill>
                <a:latin typeface="Tw Cen MT"/>
              </a:rPr>
              <a:t>ΤΟ ΑΠΟΤΕΛΕΣΜΑ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2631688" y="2627280"/>
            <a:ext cx="7448312" cy="63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4800" b="0" strike="noStrike" spc="-1" dirty="0">
                <a:latin typeface="Tw Cen MT"/>
                <a:hlinkClick r:id="rId2"/>
              </a:rPr>
              <a:t>https://youtu.be/uTr6ilqvz3w</a:t>
            </a:r>
            <a:endParaRPr lang="en-US" sz="4800" b="0" strike="noStrike" spc="-1" dirty="0">
              <a:latin typeface="Tw Cen MT"/>
              <a:ea typeface="Noto Sans CJK SC"/>
            </a:endParaRPr>
          </a:p>
          <a:p>
            <a:pPr algn="ctr">
              <a:lnSpc>
                <a:spcPct val="90000"/>
              </a:lnSpc>
            </a:pPr>
            <a:endParaRPr lang="en-US" sz="2400" b="0" strike="noStrike" spc="-1" dirty="0">
              <a:latin typeface="Tw Cen MT"/>
              <a:ea typeface="Noto Sans CJK SC"/>
            </a:endParaRPr>
          </a:p>
        </p:txBody>
      </p:sp>
    </p:spTree>
    <p:extLst>
      <p:ext uri="{BB962C8B-B14F-4D97-AF65-F5344CB8AC3E}">
        <p14:creationId xmlns:p14="http://schemas.microsoft.com/office/powerpoint/2010/main" val="7446221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2"/>
          <p:cNvSpPr txBox="1"/>
          <p:nvPr/>
        </p:nvSpPr>
        <p:spPr>
          <a:xfrm>
            <a:off x="6077520" y="33814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Ορθογώνιο 1"/>
          <p:cNvSpPr/>
          <p:nvPr/>
        </p:nvSpPr>
        <p:spPr>
          <a:xfrm>
            <a:off x="1652169" y="2336767"/>
            <a:ext cx="8850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4000" dirty="0" smtClean="0">
                <a:hlinkClick r:id="rId2"/>
              </a:rPr>
              <a:t>https://drive.google.com/drive/folders/1QpHPPAyK3dFEsk5pjWc20Ss7gHtPHW0J?usp=sharing</a:t>
            </a:r>
            <a:endParaRPr lang="el-GR" sz="4000" dirty="0" smtClean="0"/>
          </a:p>
          <a:p>
            <a:endParaRPr lang="el-GR" sz="4000" dirty="0"/>
          </a:p>
        </p:txBody>
      </p:sp>
      <p:sp>
        <p:nvSpPr>
          <p:cNvPr id="5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w Cen MT"/>
              </a:rPr>
              <a:t>  </a:t>
            </a:r>
            <a:r>
              <a:rPr lang="en-US" sz="3600" b="1" strike="noStrike" cap="all" spc="-1" dirty="0" smtClean="0">
                <a:solidFill>
                  <a:srgbClr val="274FA4"/>
                </a:solidFill>
                <a:latin typeface="Tw Cen MT"/>
              </a:rPr>
              <a:t>ΤΟ </a:t>
            </a:r>
            <a:r>
              <a:rPr lang="el-GR" sz="3600" b="1" strike="noStrike" cap="all" spc="-1" dirty="0" err="1" smtClean="0">
                <a:solidFill>
                  <a:srgbClr val="274FA4"/>
                </a:solidFill>
                <a:latin typeface="Tw Cen MT"/>
              </a:rPr>
              <a:t>υλικο</a:t>
            </a:r>
            <a:r>
              <a:rPr lang="el-GR" sz="3600" b="1" strike="noStrike" cap="all" spc="-1" dirty="0" smtClean="0">
                <a:solidFill>
                  <a:srgbClr val="274FA4"/>
                </a:solidFill>
                <a:latin typeface="Tw Cen MT"/>
              </a:rPr>
              <a:t> </a:t>
            </a:r>
            <a:r>
              <a:rPr lang="el-GR" sz="3600" b="1" strike="noStrike" cap="all" spc="-1" dirty="0" err="1" smtClean="0">
                <a:solidFill>
                  <a:srgbClr val="274FA4"/>
                </a:solidFill>
                <a:latin typeface="Tw Cen MT"/>
              </a:rPr>
              <a:t>μασ</a:t>
            </a:r>
            <a:endParaRPr lang="en-US" sz="3600" b="0" strike="noStrike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929880" y="34596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ΣΚΟΠΟΣ ΚΑΤΑΣΚΕΥΗς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52800" y="1796760"/>
            <a:ext cx="11261160" cy="4748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Η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ομάδ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α μας έχει «υιοθετήσει» την Γ’ του δημοτικού σχολείου μας με σκοπό να λειτουργήσουμε ως μέντορες ώστε να υλοποιήσουμε από κοινού ένα διαθεματικό project  με τίτλο </a:t>
            </a:r>
            <a:r>
              <a:rPr lang="en-US" sz="2000" b="1" strike="noStrike" spc="-1" dirty="0">
                <a:solidFill>
                  <a:srgbClr val="274FA4"/>
                </a:solidFill>
                <a:latin typeface="Tw Cen MT"/>
              </a:rPr>
              <a:t>«Ο κύκλος του νερού και η αξιοποίησή του στην οικολογική γεωργία».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Στόχος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 μας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ήτ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αν να μελετήσουμε τον κύκλο του νερού και να τον αξιοποιήσουμε για το </a:t>
            </a:r>
            <a:r>
              <a:rPr lang="en-US" sz="2000" b="1" strike="noStrike" spc="-1" dirty="0">
                <a:solidFill>
                  <a:srgbClr val="274FA4"/>
                </a:solidFill>
                <a:latin typeface="Tw Cen MT"/>
              </a:rPr>
              <a:t>αποδοτικότερο πότισμα των καλλιεργειών 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με το μικρότερο οικολογικό αποτύπωμα. 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Δημιουργήσ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αμε ένα σκηνικό φυσικού τοπίου με βουνό, ποτάμια, λίμνη και θάλασσα. Κατα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σκευάσ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αμε ένα φράγμα που συλλέγει το νερό των ποταμών και το διοχετεύει στις καλλιέργειες μέσα από αρδευτικά κανάλια ανάλογα με τις ανάγκες των καλλιεργειών. 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Με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υτό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τον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Tw Cen MT"/>
              </a:rPr>
              <a:t>τρό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πο </a:t>
            </a:r>
            <a:r>
              <a:rPr lang="en-US" sz="2000" b="0" strike="noStrike" spc="-1" dirty="0" smtClean="0">
                <a:solidFill>
                  <a:srgbClr val="274FA4"/>
                </a:solidFill>
                <a:latin typeface="Tw Cen MT"/>
              </a:rPr>
              <a:t>συνδυάσ</a:t>
            </a:r>
            <a:r>
              <a:rPr lang="el-GR" sz="2000" b="0" strike="noStrike" spc="-1" dirty="0" smtClean="0">
                <a:solidFill>
                  <a:srgbClr val="274FA4"/>
                </a:solidFill>
                <a:latin typeface="Tw Cen MT"/>
              </a:rPr>
              <a:t>α</a:t>
            </a:r>
            <a:r>
              <a:rPr lang="en-US" sz="2000" b="0" strike="noStrike" spc="-1" dirty="0" err="1" smtClean="0">
                <a:solidFill>
                  <a:srgbClr val="274FA4"/>
                </a:solidFill>
                <a:latin typeface="Tw Cen MT"/>
              </a:rPr>
              <a:t>με</a:t>
            </a:r>
            <a:r>
              <a:rPr lang="en-US" sz="2000" b="0" strike="noStrike" spc="-1" dirty="0" smtClean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2000" b="0" strike="noStrike" spc="-1" dirty="0">
                <a:solidFill>
                  <a:srgbClr val="274FA4"/>
                </a:solidFill>
                <a:latin typeface="Tw Cen MT"/>
              </a:rPr>
              <a:t>την οικολογία, τη μηχανική, την ρομποτική και τον προγραμματισμό, εξοικειωθούμε με την φιλοσοφία STEM ενώ ταυτόχρονα καλλιεργήσουμε την κριτική σκέψη, την δημιουργικότητα και τις καλλιτεχνικές και συνεργατικές μας δεξιότητες.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2"/>
          <p:cNvSpPr txBox="1"/>
          <p:nvPr/>
        </p:nvSpPr>
        <p:spPr>
          <a:xfrm>
            <a:off x="6077520" y="3381480"/>
            <a:ext cx="180720" cy="232560"/>
          </a:xfrm>
          <a:prstGeom prst="rect">
            <a:avLst/>
          </a:prstGeom>
          <a:noFill/>
          <a:ln>
            <a:noFill/>
          </a:ln>
        </p:spPr>
      </p:sp>
      <p:sp>
        <p:nvSpPr>
          <p:cNvPr id="5" name="TextShape 1"/>
          <p:cNvSpPr txBox="1"/>
          <p:nvPr/>
        </p:nvSpPr>
        <p:spPr>
          <a:xfrm>
            <a:off x="913680" y="618479"/>
            <a:ext cx="10364040" cy="54913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lnSpc>
                <a:spcPct val="90000"/>
              </a:lnSpc>
            </a:pPr>
            <a:r>
              <a:rPr lang="el-GR" sz="6000" b="0" strike="noStrike" spc="-1" dirty="0" smtClean="0">
                <a:solidFill>
                  <a:schemeClr val="accent1"/>
                </a:solidFill>
                <a:latin typeface="Sylfaen" panose="010A0502050306030303" pitchFamily="18" charset="0"/>
              </a:rPr>
              <a:t>Σας ευχαριστούμε πολύ!</a:t>
            </a:r>
            <a:endParaRPr lang="en-US" sz="6000" b="0" strike="noStrike" spc="-1" dirty="0">
              <a:solidFill>
                <a:schemeClr val="accent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4699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ΤΟ ΠΡΟΒΛΗΜΑ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913680" y="2367000"/>
            <a:ext cx="5105520" cy="3423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Στη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Μεσόγειο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υπ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άρχουν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εριοχές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με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ολύ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ξηρά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κα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λοκ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αίρια, με αργιλώδη και λοφώδη εδάφη.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τρεχούμενο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νερό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είν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αι συχνά περιορισμένο κι απαγορεύεται η χρήση του για ποτίσματα.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Γι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’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υτό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, υπ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άρχει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νάγκη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να επ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ινοήσουμε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τεχνικές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οικονομικής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χρήσης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του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νερού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ου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όμως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θα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εξ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ασφαλίσουν τη διατήρηση της υγρασίας στο έδαφος.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155520" y="-746280"/>
            <a:ext cx="2952360" cy="156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8" name="Εικόνα 5"/>
          <p:cNvPicPr/>
          <p:nvPr/>
        </p:nvPicPr>
        <p:blipFill>
          <a:blip r:embed="rId2"/>
          <a:stretch/>
        </p:blipFill>
        <p:spPr>
          <a:xfrm>
            <a:off x="6172200" y="2626560"/>
            <a:ext cx="5846760" cy="290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ΣΥΝΗΘΗΣ ΠΡΑΚΤΙΚΗ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313560" y="1716840"/>
            <a:ext cx="5706000" cy="446148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Ο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συνηθέστερος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τρό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πος συστηματικού ποτίσματος των καλλιεργειών είναι η χρήση γεωτρήσεων.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Αυτή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η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τεχνική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όμως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ντιτίθετ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αι στις οικολογικές πρακτικές καθώς: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κατανα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λώνει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1" strike="noStrike" spc="-1" dirty="0" err="1">
                <a:solidFill>
                  <a:srgbClr val="274FA4"/>
                </a:solidFill>
                <a:latin typeface="Arial"/>
              </a:rPr>
              <a:t>μεγάλ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α ποσά ενέργειας 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για τη λειτουργεία της αντλίας, 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γίνετ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αι κατασπατάληση των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υπόγειων υδάτινων πόρων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, 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νερό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ολλές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φορές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είν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αι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υφάλμυρο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με αρνητικές συνέπειες στα οργανοληπτικά χαρακτηριστικά των φυτών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155520" y="-746280"/>
            <a:ext cx="2952360" cy="156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Θέση περιεχομένου 5"/>
          <p:cNvPicPr/>
          <p:nvPr/>
        </p:nvPicPr>
        <p:blipFill>
          <a:blip r:embed="rId2"/>
          <a:stretch/>
        </p:blipFill>
        <p:spPr>
          <a:xfrm>
            <a:off x="6111360" y="2812320"/>
            <a:ext cx="6080400" cy="253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913680" y="61848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λυση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44" name="Θέση περιεχομένου 4"/>
          <p:cNvPicPr/>
          <p:nvPr/>
        </p:nvPicPr>
        <p:blipFill>
          <a:blip r:embed="rId2"/>
          <a:stretch/>
        </p:blipFill>
        <p:spPr>
          <a:xfrm>
            <a:off x="6095880" y="1716840"/>
            <a:ext cx="3657240" cy="187416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561240" y="1716840"/>
            <a:ext cx="5534640" cy="4860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Η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χρήση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του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νερού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στην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οικολογική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κα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λλιέργει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α πρέπει να είναι τέτοια ώστε να χρησιμοποιείται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το ελάχιστο δυνατό νερό 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για την καλή ανάπτυξη των φυτών σε συνδυασμό με την καλύτερη εξοικονόμηση των υδάτινων πόρων αναφορικά με τη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συλλογή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και την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μεταφορά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του.</a:t>
            </a:r>
            <a:endParaRPr lang="en-US" sz="20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Υπ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άρχουν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ρκετές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τεχνικές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α</a:t>
            </a:r>
            <a:r>
              <a:rPr lang="en-US" sz="2000" b="0" strike="noStrike" spc="-1" dirty="0" err="1">
                <a:solidFill>
                  <a:srgbClr val="274FA4"/>
                </a:solidFill>
                <a:latin typeface="Arial"/>
              </a:rPr>
              <a:t>ξιο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ποίηση του νερού στην άρδευση όπως η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συλλογή των όμβριων υδάτων</a:t>
            </a:r>
            <a:r>
              <a:rPr lang="en-US" sz="2000" b="0" strike="noStrike" spc="-1" dirty="0">
                <a:solidFill>
                  <a:srgbClr val="274FA4"/>
                </a:solidFill>
                <a:latin typeface="Arial"/>
              </a:rPr>
              <a:t> σε δεξαμενές και </a:t>
            </a:r>
            <a:r>
              <a:rPr lang="en-US" sz="2000" b="1" strike="noStrike" spc="-1" dirty="0">
                <a:solidFill>
                  <a:srgbClr val="274FA4"/>
                </a:solidFill>
                <a:latin typeface="Arial"/>
              </a:rPr>
              <a:t>τα μικρά φράγματα.</a:t>
            </a:r>
            <a:endParaRPr lang="en-US" sz="2000" b="1" strike="noStrike" cap="all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46" name="Εικόνα 6"/>
          <p:cNvPicPr/>
          <p:nvPr/>
        </p:nvPicPr>
        <p:blipFill>
          <a:blip r:embed="rId3"/>
          <a:stretch/>
        </p:blipFill>
        <p:spPr>
          <a:xfrm>
            <a:off x="6095880" y="3691440"/>
            <a:ext cx="3809520" cy="255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438840" y="587880"/>
            <a:ext cx="6583680" cy="16264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προταση/κατασκευη μασ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00600" y="2214720"/>
            <a:ext cx="11338200" cy="4642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Η μα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κέτ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 μας προσομοιάζει ένα φυσικό τοπίο που περιλαμβάνει ένα βουνό, ποτάμια, λίμνη, ένα μικρό τεχνητό φράγμα, έναν μικρό οικισμό, αγροτικές καλλιέργειες και τη θάλασσα. </a:t>
            </a:r>
            <a:endParaRPr lang="en-US" sz="1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Σε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α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υτό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το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σκηνικό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κινείτ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αι ο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«σταγονούλης» 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, ένα μικρό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ρομπότ-ξεναγός (Edison) 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όπου σε συγκεκριμένα σημεία σταματά και φωτίζει μικρά υπομνήματα πάνω στη μακέτα που εξηγούν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την εκάστοτε φάση του κύκλου του νερού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. Πα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ράλληλ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 υπάρχει ένας μικρός οικισμός που θεωρητικά από τις στέγες των σπιτιών γίνεται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συλλογή των όμβριων υδάτων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για την αξιοποίησή τους στις οικιακές καλλιέργειες. </a:t>
            </a:r>
            <a:endParaRPr lang="en-US" sz="1800" b="0" strike="noStrike" cap="all" spc="-1" dirty="0">
              <a:solidFill>
                <a:srgbClr val="000000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Έξω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από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τον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οικισμό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υπ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άρχουν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μεγ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αλύτερα αγροκτήματα όπου ένας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μικροελεγκτής microbit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μετρά την υγρασία του εδάφους (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με τον κατάλληλο αισθητήρα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) και μόνον όταν αυτή πέφτει κάτω από τα επιθυμητά επίπεδα ακούγεται μια δυνατή σειρήνα ενημέρωσης ανάγκης ποτίσματος.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Με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το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άκουσμ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 αυτής της σειρήνας ενεργοποιείται ο 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ρομποτικός βραχίονας </a:t>
            </a:r>
            <a:r>
              <a:rPr lang="en-US" sz="1800" b="1" strike="noStrike" cap="all" spc="-1" dirty="0">
                <a:solidFill>
                  <a:srgbClr val="274FA4"/>
                </a:solidFill>
                <a:latin typeface="Tw Cen MT"/>
              </a:rPr>
              <a:t>EdRoboClaw (E</a:t>
            </a:r>
            <a:r>
              <a:rPr lang="en-US" sz="1800" b="1" strike="noStrike" spc="-1" dirty="0">
                <a:solidFill>
                  <a:srgbClr val="274FA4"/>
                </a:solidFill>
                <a:latin typeface="Tw Cen MT"/>
              </a:rPr>
              <a:t>dison)</a:t>
            </a:r>
            <a:r>
              <a:rPr lang="en-US" sz="1800" b="1" strike="noStrike" cap="all" spc="-1" dirty="0">
                <a:solidFill>
                  <a:srgbClr val="274FA4"/>
                </a:solidFill>
                <a:latin typeface="Tw Cen MT"/>
              </a:rPr>
              <a:t> 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που σηκώνει ένα μικρό τμήμα του φράγματος και επιτρέπει σε μια ποσότητα νερού να διοχετεύεται στους αγωγούς ποτίσματος. </a:t>
            </a:r>
            <a:r>
              <a:rPr lang="en-US" sz="1800" b="0" strike="noStrike" spc="-1" dirty="0" err="1">
                <a:solidFill>
                  <a:srgbClr val="274FA4"/>
                </a:solidFill>
                <a:latin typeface="Tw Cen MT"/>
              </a:rPr>
              <a:t>Ότ</a:t>
            </a:r>
            <a:r>
              <a:rPr lang="en-US" sz="1800" b="0" strike="noStrike" spc="-1" dirty="0">
                <a:solidFill>
                  <a:srgbClr val="274FA4"/>
                </a:solidFill>
                <a:latin typeface="Tw Cen MT"/>
              </a:rPr>
              <a:t>αν η μέτρηση της υγρασία φτάσει σε ικανοποιητικό επίπεδο η σειρήνα σταματά και το φράγμα κλείνει προκειμένου να  σταματήσει το πότισμα.</a:t>
            </a:r>
            <a:endParaRPr lang="en-US" sz="1800" b="0" strike="noStrike" cap="all" spc="-1" dirty="0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49" name="Εικόνα 5"/>
          <p:cNvPicPr/>
          <p:nvPr/>
        </p:nvPicPr>
        <p:blipFill>
          <a:blip r:embed="rId2"/>
          <a:stretch/>
        </p:blipFill>
        <p:spPr>
          <a:xfrm>
            <a:off x="6819120" y="0"/>
            <a:ext cx="5372280" cy="221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913680" y="0"/>
            <a:ext cx="10364040" cy="1595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προσχεδιο</a:t>
            </a:r>
            <a:endParaRPr lang="en-US" sz="3600" b="0" strike="noStrike" spc="-1">
              <a:solidFill>
                <a:srgbClr val="000000"/>
              </a:solidFill>
              <a:latin typeface="Tw Cen MT"/>
            </a:endParaRPr>
          </a:p>
        </p:txBody>
      </p:sp>
      <p:pic>
        <p:nvPicPr>
          <p:cNvPr id="151" name="Θέση περιεχομένου 3"/>
          <p:cNvPicPr/>
          <p:nvPr/>
        </p:nvPicPr>
        <p:blipFill>
          <a:blip r:embed="rId2"/>
          <a:stretch/>
        </p:blipFill>
        <p:spPr>
          <a:xfrm>
            <a:off x="680760" y="1142640"/>
            <a:ext cx="10829880" cy="57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13680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ΔΙΑΔΙΚΑΣΙΑ</a:t>
            </a:r>
            <a:endParaRPr lang="en-US" sz="3600" b="1" strike="noStrike" cap="all" spc="-1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207" y="1746742"/>
            <a:ext cx="5157245" cy="3859042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0652" y="1741798"/>
            <a:ext cx="5117953" cy="3829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13680" y="618480"/>
            <a:ext cx="10364040" cy="479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lnSpc>
                <a:spcPct val="90000"/>
              </a:lnSpc>
            </a:pPr>
            <a:r>
              <a:rPr lang="en-US" sz="3600" b="1" strike="noStrike" cap="all" spc="-1">
                <a:solidFill>
                  <a:srgbClr val="274FA4"/>
                </a:solidFill>
                <a:latin typeface="Tw Cen MT"/>
              </a:rPr>
              <a:t>Η ΔΙΑΔΙΚΑΣΙΑ</a:t>
            </a:r>
            <a:endParaRPr lang="en-US" sz="3600" b="1" strike="noStrike" cap="all" spc="-1">
              <a:solidFill>
                <a:srgbClr val="274FA4"/>
              </a:solidFill>
              <a:latin typeface="Tw Cen MT"/>
              <a:ea typeface="Noto Sans CJK SC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" y="1097639"/>
            <a:ext cx="5876726" cy="4397413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60" y="1097640"/>
            <a:ext cx="5876727" cy="43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505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Σταγονίδιο</Template>
  <TotalTime>305</TotalTime>
  <Words>611</Words>
  <Application>Microsoft Office PowerPoint</Application>
  <PresentationFormat>Ευρεία οθόνη</PresentationFormat>
  <Paragraphs>39</Paragraphs>
  <Slides>20</Slides>
  <Notes>0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8</vt:i4>
      </vt:variant>
      <vt:variant>
        <vt:lpstr>Θέμα</vt:lpstr>
      </vt:variant>
      <vt:variant>
        <vt:i4>3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20</vt:i4>
      </vt:variant>
    </vt:vector>
  </HeadingPairs>
  <TitlesOfParts>
    <vt:vector size="32" baseType="lpstr">
      <vt:lpstr>Arial</vt:lpstr>
      <vt:lpstr>DejaVu Sans</vt:lpstr>
      <vt:lpstr>Noto Sans CJK SC</vt:lpstr>
      <vt:lpstr>Sylfaen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Package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Τιτλοσ εργου: «ο κυκλοσ του νερου και η αξιοποιηση του στην οικολογικη γεωργια»</dc:title>
  <dc:subject/>
  <dc:creator>AggelaPC</dc:creator>
  <dc:description/>
  <cp:lastModifiedBy>PDSPP1</cp:lastModifiedBy>
  <cp:revision>31</cp:revision>
  <dcterms:created xsi:type="dcterms:W3CDTF">2022-02-27T20:44:21Z</dcterms:created>
  <dcterms:modified xsi:type="dcterms:W3CDTF">2022-06-15T07:19:30Z</dcterms:modified>
  <dc:language>el-GR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Ευρεία οθόνη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